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1" r:id="rId13"/>
    <p:sldId id="274" r:id="rId14"/>
    <p:sldId id="273" r:id="rId15"/>
    <p:sldId id="272" r:id="rId16"/>
    <p:sldId id="267" r:id="rId17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B2A1A4-5979-4DE4-B1D7-270F669EE3BE}" v="3" dt="2025-05-14T22:29:58.6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1" d="100"/>
          <a:sy n="51" d="100"/>
        </p:scale>
        <p:origin x="125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an Jose Caicedo Collazos" userId="f57b5c1abfa8b10e" providerId="LiveId" clId="{CAB2A1A4-5979-4DE4-B1D7-270F669EE3BE}"/>
    <pc:docChg chg="custSel modSld">
      <pc:chgData name="Juan Jose Caicedo Collazos" userId="f57b5c1abfa8b10e" providerId="LiveId" clId="{CAB2A1A4-5979-4DE4-B1D7-270F669EE3BE}" dt="2025-05-14T22:30:11.566" v="91" actId="1037"/>
      <pc:docMkLst>
        <pc:docMk/>
      </pc:docMkLst>
      <pc:sldChg chg="addSp modSp mod">
        <pc:chgData name="Juan Jose Caicedo Collazos" userId="f57b5c1abfa8b10e" providerId="LiveId" clId="{CAB2A1A4-5979-4DE4-B1D7-270F669EE3BE}" dt="2025-05-14T22:28:59.500" v="55" actId="1037"/>
        <pc:sldMkLst>
          <pc:docMk/>
          <pc:sldMk cId="2276883390" sldId="272"/>
        </pc:sldMkLst>
        <pc:spChg chg="add mod">
          <ac:chgData name="Juan Jose Caicedo Collazos" userId="f57b5c1abfa8b10e" providerId="LiveId" clId="{CAB2A1A4-5979-4DE4-B1D7-270F669EE3BE}" dt="2025-05-14T22:28:59.500" v="55" actId="1037"/>
          <ac:spMkLst>
            <pc:docMk/>
            <pc:sldMk cId="2276883390" sldId="272"/>
            <ac:spMk id="7" creationId="{8F993125-62B0-8BA7-BCC7-2C457149BAB7}"/>
          </ac:spMkLst>
        </pc:spChg>
        <pc:picChg chg="mod">
          <ac:chgData name="Juan Jose Caicedo Collazos" userId="f57b5c1abfa8b10e" providerId="LiveId" clId="{CAB2A1A4-5979-4DE4-B1D7-270F669EE3BE}" dt="2025-05-14T22:28:52.455" v="45" actId="1035"/>
          <ac:picMkLst>
            <pc:docMk/>
            <pc:sldMk cId="2276883390" sldId="272"/>
            <ac:picMk id="4" creationId="{571ED2D0-2F2E-0625-B281-720B5685F918}"/>
          </ac:picMkLst>
        </pc:picChg>
      </pc:sldChg>
      <pc:sldChg chg="addSp modSp mod">
        <pc:chgData name="Juan Jose Caicedo Collazos" userId="f57b5c1abfa8b10e" providerId="LiveId" clId="{CAB2A1A4-5979-4DE4-B1D7-270F669EE3BE}" dt="2025-05-14T22:29:08.257" v="63" actId="1036"/>
        <pc:sldMkLst>
          <pc:docMk/>
          <pc:sldMk cId="562710844" sldId="273"/>
        </pc:sldMkLst>
        <pc:spChg chg="add mod">
          <ac:chgData name="Juan Jose Caicedo Collazos" userId="f57b5c1abfa8b10e" providerId="LiveId" clId="{CAB2A1A4-5979-4DE4-B1D7-270F669EE3BE}" dt="2025-05-14T22:28:15.403" v="15" actId="113"/>
          <ac:spMkLst>
            <pc:docMk/>
            <pc:sldMk cId="562710844" sldId="273"/>
            <ac:spMk id="4" creationId="{CC3FECF9-9EC6-61CC-7CB8-B32D7B88F2CA}"/>
          </ac:spMkLst>
        </pc:spChg>
        <pc:picChg chg="mod">
          <ac:chgData name="Juan Jose Caicedo Collazos" userId="f57b5c1abfa8b10e" providerId="LiveId" clId="{CAB2A1A4-5979-4DE4-B1D7-270F669EE3BE}" dt="2025-05-14T22:29:08.257" v="63" actId="1036"/>
          <ac:picMkLst>
            <pc:docMk/>
            <pc:sldMk cId="562710844" sldId="273"/>
            <ac:picMk id="6" creationId="{55FE2F52-E8D4-0E88-7BCE-35C999BC4289}"/>
          </ac:picMkLst>
        </pc:picChg>
      </pc:sldChg>
      <pc:sldChg chg="addSp modSp mod">
        <pc:chgData name="Juan Jose Caicedo Collazos" userId="f57b5c1abfa8b10e" providerId="LiveId" clId="{CAB2A1A4-5979-4DE4-B1D7-270F669EE3BE}" dt="2025-05-14T22:30:11.566" v="91" actId="1037"/>
        <pc:sldMkLst>
          <pc:docMk/>
          <pc:sldMk cId="3107769690" sldId="274"/>
        </pc:sldMkLst>
        <pc:spChg chg="add mod">
          <ac:chgData name="Juan Jose Caicedo Collazos" userId="f57b5c1abfa8b10e" providerId="LiveId" clId="{CAB2A1A4-5979-4DE4-B1D7-270F669EE3BE}" dt="2025-05-14T22:30:11.566" v="91" actId="1037"/>
          <ac:spMkLst>
            <pc:docMk/>
            <pc:sldMk cId="3107769690" sldId="274"/>
            <ac:spMk id="4" creationId="{84124280-B1B2-8936-8D1D-5E78CF29D2CC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9FC6CD-5008-973B-46D3-827731F501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032E19D-F921-029B-DF40-2B640615A4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6DB1CA0-9EF7-E46B-9CB7-D7C6FC5A3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C7E81-D02E-48F8-9F1A-A6BAD41264C5}" type="datetimeFigureOut">
              <a:rPr lang="es-CO" smtClean="0"/>
              <a:t>14/05/2025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18C9B7A-3DF9-26F9-1513-515F1B8A1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516D3E-3ADD-E815-9A29-A8BC4986F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9B79A-8DDC-4863-85AD-653020C2251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55591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DAD897-08BE-43FF-823E-02FDE7CF3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D6E4C96-065E-33C4-EEFD-0F9C32F0CE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B40C0D0-AF6D-7AD4-E0C2-9BC811512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C7E81-D02E-48F8-9F1A-A6BAD41264C5}" type="datetimeFigureOut">
              <a:rPr lang="es-CO" smtClean="0"/>
              <a:t>14/05/2025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DEAF342-B55F-430B-D36F-EDD2B4519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1FF97F5-3F95-525D-2894-64BA52DF4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9B79A-8DDC-4863-85AD-653020C2251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07824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4A59B75-0F6A-B43F-4E80-21CD79E6C0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BB7B2AC-E61B-04BB-9CC0-3943FE68BE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FFA32C6-A76A-C8B6-B08C-8635F3BA9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C7E81-D02E-48F8-9F1A-A6BAD41264C5}" type="datetimeFigureOut">
              <a:rPr lang="es-CO" smtClean="0"/>
              <a:t>14/05/2025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A980E8-F317-1C2A-0F27-C53029964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05ED34D-1134-E91A-A0DE-644E40848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9B79A-8DDC-4863-85AD-653020C2251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94613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F62151-ECDF-325D-A6F2-58A3028B1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867ED33-679C-F950-C6D4-10C5DFFC49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B3AD53A-84E3-C445-0C9B-4421E7316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C7E81-D02E-48F8-9F1A-A6BAD41264C5}" type="datetimeFigureOut">
              <a:rPr lang="es-CO" smtClean="0"/>
              <a:t>14/05/2025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D7838AD-7419-976C-60B2-6E5AFD714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FE19EFF-5875-45C8-FBF8-7648E3C7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9B79A-8DDC-4863-85AD-653020C2251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60870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CC4A07-EE51-3BCE-843A-7C6023DB5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0EA7D61-3431-40AA-BC0F-1F9E699B5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E525C8E-0C59-3044-BFE3-C29CB9319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C7E81-D02E-48F8-9F1A-A6BAD41264C5}" type="datetimeFigureOut">
              <a:rPr lang="es-CO" smtClean="0"/>
              <a:t>14/05/2025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CDCAB73-D76B-CF54-F5D7-424B8D73C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87A38D5-F4D4-37AC-D4D3-EDFA32670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9B79A-8DDC-4863-85AD-653020C2251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36091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B3E979-98F5-76FF-A334-7BB004B67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1BF9101-E612-AE8E-FD67-F5FE9122DF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88B3B8A-F4EC-C4F9-682F-1DDE3AF89A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7C158E2-19C7-0553-A05E-8EB7C2A42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C7E81-D02E-48F8-9F1A-A6BAD41264C5}" type="datetimeFigureOut">
              <a:rPr lang="es-CO" smtClean="0"/>
              <a:t>14/05/2025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376CE6F-C115-EB68-9176-BE2698A67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51D6DF9-8E7D-7D79-2B60-E7FFD3820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9B79A-8DDC-4863-85AD-653020C2251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76138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068E24-AADB-9D57-F9AB-E17CF42D5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6BE1C7D-6CBA-BD38-28A9-097F37E1F3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89BAA1A-E8DF-D436-8448-9BA74B30B5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6F5491C-6905-D6FD-B4EF-C6873AE79A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4605BF2-7239-B845-7C17-A5912F6568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8963192-ED56-AC97-5053-9CA87DAB9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C7E81-D02E-48F8-9F1A-A6BAD41264C5}" type="datetimeFigureOut">
              <a:rPr lang="es-CO" smtClean="0"/>
              <a:t>14/05/2025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22C1A40-9DC6-AD65-9D43-890F50509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40D9187-428D-B987-26E0-CC63A41B4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9B79A-8DDC-4863-85AD-653020C2251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40039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7E0F6E-D500-6782-B3D4-326351F86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9491FFC-C7D9-5252-3B95-A86338BB2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C7E81-D02E-48F8-9F1A-A6BAD41264C5}" type="datetimeFigureOut">
              <a:rPr lang="es-CO" smtClean="0"/>
              <a:t>14/05/2025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B0EC7F5-33B7-312A-995D-04E2F86F8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F69FF1A-CCCC-E941-D637-CFFE2B1A1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9B79A-8DDC-4863-85AD-653020C2251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61021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48582EC-21AC-CC3C-A8BA-8D0D90B48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C7E81-D02E-48F8-9F1A-A6BAD41264C5}" type="datetimeFigureOut">
              <a:rPr lang="es-CO" smtClean="0"/>
              <a:t>14/05/2025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08C5580-2F56-12A6-3CF5-12FCA0D02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4BEAD59-5BA5-9832-4A9D-15908FB3C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9B79A-8DDC-4863-85AD-653020C2251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52680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B38C38-671C-835C-DDF1-F6055D283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2A81FBC-E3AD-F7A5-3826-FF273143FA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26014F7-05CE-A7D4-7883-8F0B28BDBE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01D6D7F-7518-1772-6C32-E73BE5BF9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C7E81-D02E-48F8-9F1A-A6BAD41264C5}" type="datetimeFigureOut">
              <a:rPr lang="es-CO" smtClean="0"/>
              <a:t>14/05/2025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BD45DE9-8416-7A32-3FC9-876FEA319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8B53EC9-B718-1032-4A1E-631E347E8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9B79A-8DDC-4863-85AD-653020C2251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96917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5B67A4-D604-A799-9899-897C66C14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F9C5908-C020-C681-2F96-61CF1CF14F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8522117-BD56-1A36-4F1D-A0AB7E6CE9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D9317D8-3398-42DE-8F21-6DE2F2592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C7E81-D02E-48F8-9F1A-A6BAD41264C5}" type="datetimeFigureOut">
              <a:rPr lang="es-CO" smtClean="0"/>
              <a:t>14/05/2025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2C6FF07-DDF9-3760-3173-849B46B02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8CD5862-566B-1C5E-7B3E-7F2015CBE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9B79A-8DDC-4863-85AD-653020C2251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67604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4E923B5-4D49-0AA4-A925-2BC10E776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E9C4362-5F83-743D-5AB9-46CCCE22FD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11C5AD2-5405-77CD-CCE0-297BD4DC31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BCC7E81-D02E-48F8-9F1A-A6BAD41264C5}" type="datetimeFigureOut">
              <a:rPr lang="es-CO" smtClean="0"/>
              <a:t>14/05/2025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8F058D7-7FF4-B85D-E1E4-0385033688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C312F1A-5DEE-E0F8-8FA5-697B23C27A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0B9B79A-8DDC-4863-85AD-653020C2251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29888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Logotipo&#10;&#10;El contenido generado por IA puede ser incorrecto.">
            <a:extLst>
              <a:ext uri="{FF2B5EF4-FFF2-40B4-BE49-F238E27FC236}">
                <a16:creationId xmlns:a16="http://schemas.microsoft.com/office/drawing/2014/main" id="{3A31E4C3-0B27-0ECA-0611-89CEB4A8E2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8841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4EB40E-CEC0-A88D-9D31-31EDA80C47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El contenido generado por IA puede ser incorrecto.">
            <a:extLst>
              <a:ext uri="{FF2B5EF4-FFF2-40B4-BE49-F238E27FC236}">
                <a16:creationId xmlns:a16="http://schemas.microsoft.com/office/drawing/2014/main" id="{666F828A-B936-5BF1-FE5F-B59C1F3118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8913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66CCE8-A88E-D518-4E09-CF334F688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Aplicación&#10;&#10;El contenido generado por IA puede ser incorrecto.">
            <a:extLst>
              <a:ext uri="{FF2B5EF4-FFF2-40B4-BE49-F238E27FC236}">
                <a16:creationId xmlns:a16="http://schemas.microsoft.com/office/drawing/2014/main" id="{DD64F893-D63B-37D2-8367-8FF66070DE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5084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449C49-49AD-193C-E265-2E8B6FF8E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Aplicación&#10;&#10;El contenido generado por IA puede ser incorrecto.">
            <a:extLst>
              <a:ext uri="{FF2B5EF4-FFF2-40B4-BE49-F238E27FC236}">
                <a16:creationId xmlns:a16="http://schemas.microsoft.com/office/drawing/2014/main" id="{DB68A0F3-4684-67FA-DAEA-C8022160CE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26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BA3A778E-F9E0-079A-659A-7EA3973398EE}"/>
              </a:ext>
            </a:extLst>
          </p:cNvPr>
          <p:cNvSpPr txBox="1"/>
          <p:nvPr/>
        </p:nvSpPr>
        <p:spPr>
          <a:xfrm>
            <a:off x="3807912" y="526093"/>
            <a:ext cx="7503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/>
              <a:t>ODS Cauca: Avances y retos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1640E62-033D-9ECF-2881-A73BB5A63515}"/>
              </a:ext>
            </a:extLst>
          </p:cNvPr>
          <p:cNvSpPr/>
          <p:nvPr/>
        </p:nvSpPr>
        <p:spPr>
          <a:xfrm>
            <a:off x="3638810" y="1562880"/>
            <a:ext cx="8298494" cy="44120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s-CO" sz="2000" dirty="0">
                <a:solidFill>
                  <a:schemeClr val="tx1"/>
                </a:solidFill>
              </a:rPr>
              <a:t>Para determinar el avance y los retos  que se deberán abordar en los próximos 5 años se han desarrollado las siguientes actividades:</a:t>
            </a:r>
          </a:p>
          <a:p>
            <a:pPr algn="just"/>
            <a:endParaRPr lang="es-CO" sz="2000" dirty="0">
              <a:solidFill>
                <a:schemeClr val="tx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CO" sz="2000" dirty="0">
                <a:solidFill>
                  <a:schemeClr val="tx1"/>
                </a:solidFill>
              </a:rPr>
              <a:t>Se adopta una metodología Max-Min para determinar el grado de avance de los ODS.</a:t>
            </a:r>
          </a:p>
          <a:p>
            <a:pPr algn="just"/>
            <a:endParaRPr lang="es-CO" sz="2000" dirty="0">
              <a:solidFill>
                <a:schemeClr val="tx1"/>
              </a:solidFill>
            </a:endParaRPr>
          </a:p>
          <a:p>
            <a:pPr algn="just"/>
            <a:endParaRPr lang="es-CO" sz="2000" dirty="0">
              <a:solidFill>
                <a:schemeClr val="tx1"/>
              </a:solidFill>
            </a:endParaRPr>
          </a:p>
          <a:p>
            <a:pPr algn="just"/>
            <a:endParaRPr lang="es-CO" sz="2000" dirty="0">
              <a:solidFill>
                <a:schemeClr val="tx1"/>
              </a:solidFill>
            </a:endParaRPr>
          </a:p>
          <a:p>
            <a:pPr algn="just"/>
            <a:endParaRPr lang="es-CO" sz="2000" dirty="0">
              <a:solidFill>
                <a:schemeClr val="tx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CO" sz="2000" dirty="0">
                <a:solidFill>
                  <a:schemeClr val="tx1"/>
                </a:solidFill>
              </a:rPr>
              <a:t>Se adoptaron los siguientes criterios de clasificación:</a:t>
            </a:r>
          </a:p>
          <a:p>
            <a:pPr algn="just"/>
            <a:endParaRPr lang="es-CO" sz="2000" dirty="0">
              <a:solidFill>
                <a:schemeClr val="tx1"/>
              </a:solidFill>
            </a:endParaRPr>
          </a:p>
          <a:p>
            <a:pPr algn="just"/>
            <a:r>
              <a:rPr lang="es-CO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C486E39-3DF8-CAC7-3002-BBE32D713A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810" y="3202188"/>
            <a:ext cx="6489184" cy="893821"/>
          </a:xfrm>
          <a:prstGeom prst="rect">
            <a:avLst/>
          </a:prstGeom>
          <a:noFill/>
        </p:spPr>
      </p:pic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EA70F50F-2759-3FE1-4566-A7AEBDEE2B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1777185"/>
              </p:ext>
            </p:extLst>
          </p:nvPr>
        </p:nvGraphicFramePr>
        <p:xfrm>
          <a:off x="3741107" y="4753438"/>
          <a:ext cx="6386887" cy="1092835"/>
        </p:xfrm>
        <a:graphic>
          <a:graphicData uri="http://schemas.openxmlformats.org/drawingml/2006/table">
            <a:tbl>
              <a:tblPr firstRow="1" firstCol="1" bandRow="1"/>
              <a:tblGrid>
                <a:gridCol w="1773921">
                  <a:extLst>
                    <a:ext uri="{9D8B030D-6E8A-4147-A177-3AD203B41FA5}">
                      <a16:colId xmlns:a16="http://schemas.microsoft.com/office/drawing/2014/main" val="2814584960"/>
                    </a:ext>
                  </a:extLst>
                </a:gridCol>
                <a:gridCol w="2788695">
                  <a:extLst>
                    <a:ext uri="{9D8B030D-6E8A-4147-A177-3AD203B41FA5}">
                      <a16:colId xmlns:a16="http://schemas.microsoft.com/office/drawing/2014/main" val="3369205802"/>
                    </a:ext>
                  </a:extLst>
                </a:gridCol>
                <a:gridCol w="1824271">
                  <a:extLst>
                    <a:ext uri="{9D8B030D-6E8A-4147-A177-3AD203B41FA5}">
                      <a16:colId xmlns:a16="http://schemas.microsoft.com/office/drawing/2014/main" val="296970229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O" sz="1400" b="1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Color</a:t>
                      </a:r>
                      <a:endParaRPr lang="es-CO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O" sz="1400" b="1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Rango crítico</a:t>
                      </a:r>
                      <a:endParaRPr lang="es-CO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O" sz="1400" b="1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Estado</a:t>
                      </a:r>
                      <a:endParaRPr lang="es-CO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03321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O" sz="1400" b="1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Verde</a:t>
                      </a:r>
                      <a:endParaRPr lang="es-CO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O" sz="1400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Mayor al 100%</a:t>
                      </a:r>
                      <a:endParaRPr lang="es-CO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O" sz="1400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Cumpliendo</a:t>
                      </a:r>
                      <a:endParaRPr lang="es-CO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43633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O" sz="1400" b="1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Amarillo</a:t>
                      </a:r>
                      <a:endParaRPr lang="es-CO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O" sz="1400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Menor al 100%, Mayor al 20%</a:t>
                      </a:r>
                      <a:endParaRPr lang="es-CO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O" sz="1400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En proceso</a:t>
                      </a:r>
                      <a:endParaRPr lang="es-CO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48164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O" sz="1400" b="1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Naranja</a:t>
                      </a:r>
                      <a:endParaRPr lang="es-CO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O" sz="1400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Menor al 20%, Mayor a 0%.</a:t>
                      </a:r>
                      <a:endParaRPr lang="es-CO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O" sz="1400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Estancado</a:t>
                      </a:r>
                      <a:endParaRPr lang="es-CO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07035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O" sz="1400" b="1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Rojo</a:t>
                      </a:r>
                      <a:endParaRPr lang="es-CO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O" sz="1400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Igual a 0% o menor</a:t>
                      </a:r>
                      <a:endParaRPr lang="es-CO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O" sz="14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En retroceso</a:t>
                      </a:r>
                      <a:endParaRPr lang="es-CO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09842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54917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2CA028-2DB7-DD73-3B99-C932EF586A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Aplicación&#10;&#10;El contenido generado por IA puede ser incorrecto.">
            <a:extLst>
              <a:ext uri="{FF2B5EF4-FFF2-40B4-BE49-F238E27FC236}">
                <a16:creationId xmlns:a16="http://schemas.microsoft.com/office/drawing/2014/main" id="{3E3C2748-BD41-2B3C-372C-806F1345FA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26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79CF8CB-BC7C-0898-78D9-174BC24F8F05}"/>
              </a:ext>
            </a:extLst>
          </p:cNvPr>
          <p:cNvSpPr txBox="1"/>
          <p:nvPr/>
        </p:nvSpPr>
        <p:spPr>
          <a:xfrm>
            <a:off x="3807912" y="526093"/>
            <a:ext cx="7503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/>
              <a:t>ODS Cauca: Avances y retos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4CBF61DE-2332-8997-A601-CAF6C5A21256}"/>
              </a:ext>
            </a:extLst>
          </p:cNvPr>
          <p:cNvSpPr/>
          <p:nvPr/>
        </p:nvSpPr>
        <p:spPr>
          <a:xfrm>
            <a:off x="3638810" y="1133864"/>
            <a:ext cx="8298494" cy="48410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6743D0D-D1C5-0F02-4429-F5843257E5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9398" y="1133864"/>
            <a:ext cx="7717318" cy="4841051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4124280-B1B2-8936-8D1D-5E78CF29D2CC}"/>
              </a:ext>
            </a:extLst>
          </p:cNvPr>
          <p:cNvSpPr txBox="1"/>
          <p:nvPr/>
        </p:nvSpPr>
        <p:spPr>
          <a:xfrm>
            <a:off x="3839226" y="6087649"/>
            <a:ext cx="43903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b="1" dirty="0"/>
              <a:t>Fuente: </a:t>
            </a:r>
            <a:r>
              <a:rPr lang="es-ES" sz="1100" dirty="0"/>
              <a:t>Cálculos propios del observatorio. CONPES 3918 de 2018.</a:t>
            </a:r>
          </a:p>
        </p:txBody>
      </p:sp>
    </p:spTree>
    <p:extLst>
      <p:ext uri="{BB962C8B-B14F-4D97-AF65-F5344CB8AC3E}">
        <p14:creationId xmlns:p14="http://schemas.microsoft.com/office/powerpoint/2010/main" val="31077696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9CBB14-A56D-239B-E77D-2B441338D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Aplicación&#10;&#10;El contenido generado por IA puede ser incorrecto.">
            <a:extLst>
              <a:ext uri="{FF2B5EF4-FFF2-40B4-BE49-F238E27FC236}">
                <a16:creationId xmlns:a16="http://schemas.microsoft.com/office/drawing/2014/main" id="{CD48CEC7-CB69-B873-C7A4-CC312694ED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A9A04F6-B8BA-62CC-5242-6C57E344DFC2}"/>
              </a:ext>
            </a:extLst>
          </p:cNvPr>
          <p:cNvSpPr txBox="1"/>
          <p:nvPr/>
        </p:nvSpPr>
        <p:spPr>
          <a:xfrm>
            <a:off x="3807912" y="526093"/>
            <a:ext cx="7503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/>
              <a:t>ODS Cauca: Avances y retos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EE3DE58C-5C6E-7DED-671C-D74BF7358642}"/>
              </a:ext>
            </a:extLst>
          </p:cNvPr>
          <p:cNvSpPr/>
          <p:nvPr/>
        </p:nvSpPr>
        <p:spPr>
          <a:xfrm>
            <a:off x="3638810" y="1133864"/>
            <a:ext cx="8298494" cy="48410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5FE2F52-E8D4-0E88-7BCE-35C999BC4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8810" y="1301923"/>
            <a:ext cx="8298493" cy="452267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C3FECF9-9EC6-61CC-7CB8-B32D7B88F2CA}"/>
              </a:ext>
            </a:extLst>
          </p:cNvPr>
          <p:cNvSpPr txBox="1"/>
          <p:nvPr/>
        </p:nvSpPr>
        <p:spPr>
          <a:xfrm>
            <a:off x="3651336" y="5999967"/>
            <a:ext cx="43903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b="1" dirty="0"/>
              <a:t>Fuente: </a:t>
            </a:r>
            <a:r>
              <a:rPr lang="es-ES" sz="1100" dirty="0"/>
              <a:t>Cálculos propios del observatorio. CONPES 3918 de 2018.</a:t>
            </a:r>
          </a:p>
          <a:p>
            <a:r>
              <a:rPr lang="es-ES" sz="1100" dirty="0"/>
              <a:t>*El ODS 8 tiene como meta a 2030 la definida a nivel nacional. </a:t>
            </a:r>
          </a:p>
        </p:txBody>
      </p:sp>
    </p:spTree>
    <p:extLst>
      <p:ext uri="{BB962C8B-B14F-4D97-AF65-F5344CB8AC3E}">
        <p14:creationId xmlns:p14="http://schemas.microsoft.com/office/powerpoint/2010/main" val="5627108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F9063A-0491-E363-19F5-7A45C7548D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Aplicación&#10;&#10;El contenido generado por IA puede ser incorrecto.">
            <a:extLst>
              <a:ext uri="{FF2B5EF4-FFF2-40B4-BE49-F238E27FC236}">
                <a16:creationId xmlns:a16="http://schemas.microsoft.com/office/drawing/2014/main" id="{24ED1FCD-2D8A-9644-1664-4ABF466546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031CED4-4145-55D7-0BBC-56E8320184B6}"/>
              </a:ext>
            </a:extLst>
          </p:cNvPr>
          <p:cNvSpPr txBox="1"/>
          <p:nvPr/>
        </p:nvSpPr>
        <p:spPr>
          <a:xfrm>
            <a:off x="3807912" y="526093"/>
            <a:ext cx="7503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/>
              <a:t>ODS Cauca: Avances y retos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4BFC44A8-8F80-B692-720C-DAED3D5CA0C9}"/>
              </a:ext>
            </a:extLst>
          </p:cNvPr>
          <p:cNvSpPr/>
          <p:nvPr/>
        </p:nvSpPr>
        <p:spPr>
          <a:xfrm>
            <a:off x="3638810" y="1133864"/>
            <a:ext cx="8298494" cy="484105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71ED2D0-2F2E-0625-B281-720B5685F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8810" y="1327976"/>
            <a:ext cx="8298494" cy="430847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F993125-62B0-8BA7-BCC7-2C457149BAB7}"/>
              </a:ext>
            </a:extLst>
          </p:cNvPr>
          <p:cNvSpPr txBox="1"/>
          <p:nvPr/>
        </p:nvSpPr>
        <p:spPr>
          <a:xfrm>
            <a:off x="3601232" y="5724395"/>
            <a:ext cx="4628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/>
              <a:t>Fuente: </a:t>
            </a:r>
            <a:r>
              <a:rPr lang="es-ES" sz="900" dirty="0"/>
              <a:t>Cálculos propios del observatorio. CONPES 3918 de 2018.</a:t>
            </a:r>
          </a:p>
          <a:p>
            <a:r>
              <a:rPr lang="es-ES" sz="900" dirty="0"/>
              <a:t>**Se toma como línea base del dato correspondiente al año 2019 debido a cambios en el DANE en la estimación del indicador. </a:t>
            </a:r>
          </a:p>
          <a:p>
            <a:r>
              <a:rPr lang="es-ES" sz="900" dirty="0"/>
              <a:t>*** Se toma como línea base del dato correspondiente al año 2020 debido a la disponibilidad de la información. El ODS 15 tiene como meta a 2030 la definida a nivel nacional.</a:t>
            </a:r>
          </a:p>
        </p:txBody>
      </p:sp>
    </p:spTree>
    <p:extLst>
      <p:ext uri="{BB962C8B-B14F-4D97-AF65-F5344CB8AC3E}">
        <p14:creationId xmlns:p14="http://schemas.microsoft.com/office/powerpoint/2010/main" val="22768833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4D0680-FBF2-8B45-2CE9-1F64E1CAD5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Texto, Aplicación&#10;&#10;El contenido generado por IA puede ser incorrecto.">
            <a:extLst>
              <a:ext uri="{FF2B5EF4-FFF2-40B4-BE49-F238E27FC236}">
                <a16:creationId xmlns:a16="http://schemas.microsoft.com/office/drawing/2014/main" id="{746C8B6E-EBAA-E404-E970-A79799FA66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535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0B7B53-ADC9-D830-B7E9-AC278C53D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Sitio web&#10;&#10;El contenido generado por IA puede ser incorrecto.">
            <a:extLst>
              <a:ext uri="{FF2B5EF4-FFF2-40B4-BE49-F238E27FC236}">
                <a16:creationId xmlns:a16="http://schemas.microsoft.com/office/drawing/2014/main" id="{134F8078-6EA4-24AA-DC6B-173C180E96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468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4EE55D-0308-BF51-42B4-4B5239682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Escala de tiempo&#10;&#10;El contenido generado por IA puede ser incorrecto.">
            <a:extLst>
              <a:ext uri="{FF2B5EF4-FFF2-40B4-BE49-F238E27FC236}">
                <a16:creationId xmlns:a16="http://schemas.microsoft.com/office/drawing/2014/main" id="{B1D1BB7F-44D8-C662-2A8C-B148DB957B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7743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0DC072-D41E-EE11-CA4F-EB4F6BD50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&#10;&#10;El contenido generado por IA puede ser incorrecto.">
            <a:extLst>
              <a:ext uri="{FF2B5EF4-FFF2-40B4-BE49-F238E27FC236}">
                <a16:creationId xmlns:a16="http://schemas.microsoft.com/office/drawing/2014/main" id="{C424482C-D541-C238-2026-048C007947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3636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71B51D-6611-6801-6193-CD99908416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Escala de tiempo&#10;&#10;El contenido generado por IA puede ser incorrecto.">
            <a:extLst>
              <a:ext uri="{FF2B5EF4-FFF2-40B4-BE49-F238E27FC236}">
                <a16:creationId xmlns:a16="http://schemas.microsoft.com/office/drawing/2014/main" id="{826EAC5F-C1E3-B875-02D4-CAD259E1BC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6819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9E183D-65A8-4718-000D-72D2A1C547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Mapa&#10;&#10;El contenido generado por IA puede ser incorrecto.">
            <a:extLst>
              <a:ext uri="{FF2B5EF4-FFF2-40B4-BE49-F238E27FC236}">
                <a16:creationId xmlns:a16="http://schemas.microsoft.com/office/drawing/2014/main" id="{D000EE11-ECD5-AFE8-098C-50453FA5E7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1751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72FCCF-DA9C-35E6-548F-A037A3AEF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El contenido generado por IA puede ser incorrecto.">
            <a:extLst>
              <a:ext uri="{FF2B5EF4-FFF2-40B4-BE49-F238E27FC236}">
                <a16:creationId xmlns:a16="http://schemas.microsoft.com/office/drawing/2014/main" id="{B79FBA5C-417A-F505-1CEB-D4CEAFF1BB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5500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09E55F-E121-D782-D549-DA0703283E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El contenido generado por IA puede ser incorrecto.">
            <a:extLst>
              <a:ext uri="{FF2B5EF4-FFF2-40B4-BE49-F238E27FC236}">
                <a16:creationId xmlns:a16="http://schemas.microsoft.com/office/drawing/2014/main" id="{C5A86A45-448D-88E0-2C13-BDD031CB4C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8319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05CDEA-7B57-2318-9ECD-81A692ADC2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Texto, Aplicación&#10;&#10;El contenido generado por IA puede ser incorrecto.">
            <a:extLst>
              <a:ext uri="{FF2B5EF4-FFF2-40B4-BE49-F238E27FC236}">
                <a16:creationId xmlns:a16="http://schemas.microsoft.com/office/drawing/2014/main" id="{A3342FE1-BACF-73A0-DDA8-C4DC644F80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63331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220</Words>
  <Application>Microsoft Office PowerPoint</Application>
  <PresentationFormat>Panorámica</PresentationFormat>
  <Paragraphs>35</Paragraphs>
  <Slides>16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0" baseType="lpstr">
      <vt:lpstr>Aptos</vt:lpstr>
      <vt:lpstr>Aptos Display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Jose Luis Riascos Calpa</dc:creator>
  <cp:lastModifiedBy>Juan Jose Caicedo Collazos</cp:lastModifiedBy>
  <cp:revision>2</cp:revision>
  <dcterms:created xsi:type="dcterms:W3CDTF">2025-05-14T20:04:33Z</dcterms:created>
  <dcterms:modified xsi:type="dcterms:W3CDTF">2025-05-14T22:30:17Z</dcterms:modified>
</cp:coreProperties>
</file>